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75A79-A16C-40A3-9DC9-AF9D43B652D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15204-ABA0-451A-B502-88C0AB5E544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24.xml"/><Relationship Id="rId18" Type="http://schemas.openxmlformats.org/officeDocument/2006/relationships/slide" Target="slide17.xml"/><Relationship Id="rId26" Type="http://schemas.openxmlformats.org/officeDocument/2006/relationships/slide" Target="slide11.xml"/><Relationship Id="rId3" Type="http://schemas.openxmlformats.org/officeDocument/2006/relationships/slide" Target="slide12.xml"/><Relationship Id="rId21" Type="http://schemas.openxmlformats.org/officeDocument/2006/relationships/slide" Target="slide18.xml"/><Relationship Id="rId7" Type="http://schemas.openxmlformats.org/officeDocument/2006/relationships/slide" Target="slide22.xml"/><Relationship Id="rId12" Type="http://schemas.openxmlformats.org/officeDocument/2006/relationships/slide" Target="slide15.xml"/><Relationship Id="rId17" Type="http://schemas.openxmlformats.org/officeDocument/2006/relationships/slide" Target="slide8.xml"/><Relationship Id="rId25" Type="http://schemas.openxmlformats.org/officeDocument/2006/relationships/slide" Target="slide28.xml"/><Relationship Id="rId2" Type="http://schemas.openxmlformats.org/officeDocument/2006/relationships/slide" Target="slide3.xml"/><Relationship Id="rId16" Type="http://schemas.openxmlformats.org/officeDocument/2006/relationships/slide" Target="slide25.xml"/><Relationship Id="rId20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slide" Target="slide6.xml"/><Relationship Id="rId24" Type="http://schemas.openxmlformats.org/officeDocument/2006/relationships/slide" Target="slide19.xml"/><Relationship Id="rId5" Type="http://schemas.openxmlformats.org/officeDocument/2006/relationships/slide" Target="slide4.xml"/><Relationship Id="rId15" Type="http://schemas.openxmlformats.org/officeDocument/2006/relationships/slide" Target="slide16.xml"/><Relationship Id="rId23" Type="http://schemas.openxmlformats.org/officeDocument/2006/relationships/slide" Target="slide10.xml"/><Relationship Id="rId28" Type="http://schemas.openxmlformats.org/officeDocument/2006/relationships/slide" Target="slide29.xml"/><Relationship Id="rId10" Type="http://schemas.openxmlformats.org/officeDocument/2006/relationships/slide" Target="slide23.xml"/><Relationship Id="rId19" Type="http://schemas.openxmlformats.org/officeDocument/2006/relationships/slide" Target="slide26.xml"/><Relationship Id="rId4" Type="http://schemas.openxmlformats.org/officeDocument/2006/relationships/slide" Target="slide21.xml"/><Relationship Id="rId9" Type="http://schemas.openxmlformats.org/officeDocument/2006/relationships/slide" Target="slide14.xml"/><Relationship Id="rId14" Type="http://schemas.openxmlformats.org/officeDocument/2006/relationships/slide" Target="slide7.xml"/><Relationship Id="rId22" Type="http://schemas.openxmlformats.org/officeDocument/2006/relationships/slide" Target="slide27.xml"/><Relationship Id="rId27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ps.k12.pa.us/143110127104733313/lib/143110127104733313/Distance%20Learning/Pictures/Jeopard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447800" y="990600"/>
            <a:ext cx="6400800" cy="1295400"/>
          </a:xfrm>
        </p:spPr>
        <p:txBody>
          <a:bodyPr/>
          <a:lstStyle/>
          <a:p>
            <a:pPr eaLnBrk="1" hangingPunct="1"/>
            <a:r>
              <a:rPr lang="en-US" sz="4400" smtClean="0">
                <a:solidFill>
                  <a:srgbClr val="FFFF00"/>
                </a:solidFill>
              </a:rPr>
              <a:t>Bowhunter Education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400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 : 800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is Kinetic Energy?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The energy of mass in motion – in other words the stored energy in the bow drawn, transferred to the arrow 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 : 900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will be on the arrow if you make a stomach or intestinal shot?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Greenish, yellowish, clear or tallow materials with acidy foul odor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Ready: 100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How long should you wait before tracking a well hit animal?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30 minutes minimum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 : 200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List three main factors that cause meat to spoil?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Heat, moisture and dirt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 : 300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Which is more important to harvest a big game animal -  razor sharp broad heads or shooting a higher poundage bow?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Razor sharp </a:t>
            </a:r>
            <a:r>
              <a:rPr lang="en-US" i="1" dirty="0" err="1" smtClean="0">
                <a:solidFill>
                  <a:srgbClr val="FFFF00"/>
                </a:solidFill>
              </a:rPr>
              <a:t>broadheads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 : 400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If you shoot an animal in the stomach, how long should you wait to track it?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At least 6 hours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 : 500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You are tracking a hit animal and the blood trail runs out, you can’t find it, what do you do?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Mark the last blood and go get help ASAP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 : 600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is the second hunt called?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Blood trailing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 : 700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You should do what after you shoot?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Be quiet, watch where the animal goes and listen (pay attention to details)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 : 800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 What happens to animal’s eyes when they are dead?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i="1" dirty="0" smtClean="0">
                <a:solidFill>
                  <a:srgbClr val="FFFF00"/>
                </a:solidFill>
              </a:rPr>
              <a:t>Usually they are open and unresponsive (eyes don’t blink when touched)</a:t>
            </a:r>
            <a:endParaRPr lang="en-US" dirty="0" smtClean="0">
              <a:solidFill>
                <a:srgbClr val="FFFF00"/>
              </a:solidFill>
            </a:endParaRPr>
          </a:p>
          <a:p>
            <a:pPr lvl="1" eaLnBrk="1" hangingPunct="1"/>
            <a:endParaRPr lang="en-US" dirty="0" smtClean="0"/>
          </a:p>
          <a:p>
            <a:endParaRPr lang="en-US" dirty="0" smtClean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873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do you remember?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590800" y="1066800"/>
          <a:ext cx="4191000" cy="5715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904"/>
                <a:gridCol w="1451048"/>
                <a:gridCol w="1451048"/>
              </a:tblGrid>
              <a:tr h="12310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Awesome Anatomy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RECOVERY READY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 PLAN AND TOPO TOPICS</a:t>
                      </a:r>
                      <a:endParaRPr lang="en-US" sz="1100" dirty="0"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560499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 smtClean="0">
                          <a:latin typeface="+mn-lt"/>
                          <a:hlinkClick r:id="rId2" action="ppaction://hlinksldjump"/>
                        </a:rPr>
                        <a:t>100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3" action="ppaction://hlinksldjump"/>
                        </a:rPr>
                        <a:t>100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4" action="ppaction://hlinksldjump"/>
                        </a:rPr>
                        <a:t>100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520359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 smtClean="0">
                          <a:latin typeface="+mn-lt"/>
                          <a:hlinkClick r:id="rId5" action="ppaction://hlinksldjump"/>
                        </a:rPr>
                        <a:t>200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6" action="ppaction://hlinksldjump"/>
                        </a:rPr>
                        <a:t>200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7" action="ppaction://hlinksldjump"/>
                        </a:rPr>
                        <a:t>200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600639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 smtClean="0">
                          <a:latin typeface="+mn-lt"/>
                          <a:hlinkClick r:id="rId8" action="ppaction://hlinksldjump"/>
                        </a:rPr>
                        <a:t>300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9" action="ppaction://hlinksldjump"/>
                        </a:rPr>
                        <a:t>300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10" action="ppaction://hlinksldjump"/>
                        </a:rPr>
                        <a:t>300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547605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 smtClean="0">
                          <a:latin typeface="+mn-lt"/>
                          <a:hlinkClick r:id="rId11" action="ppaction://hlinksldjump"/>
                        </a:rPr>
                        <a:t>400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12" action="ppaction://hlinksldjump"/>
                        </a:rPr>
                        <a:t>400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hlinkClick r:id="rId13" action="ppaction://hlinksldjump"/>
                        </a:rPr>
                        <a:t>400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933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+mn-lt"/>
                          <a:hlinkClick r:id="rId14" action="ppaction://hlinksldjump"/>
                        </a:rPr>
                        <a:t>500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5" action="ppaction://hlinksldjump"/>
                        </a:rPr>
                        <a:t>500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6" action="ppaction://hlinksldjump"/>
                        </a:rPr>
                        <a:t>500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4804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+mn-lt"/>
                          <a:hlinkClick r:id="rId17" action="ppaction://hlinksldjump"/>
                        </a:rPr>
                        <a:t>600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8" action="ppaction://hlinksldjump"/>
                        </a:rPr>
                        <a:t>600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19" action="ppaction://hlinksldjump"/>
                        </a:rPr>
                        <a:t>600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400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+mn-lt"/>
                          <a:hlinkClick r:id="rId20" action="ppaction://hlinksldjump"/>
                        </a:rPr>
                        <a:t>700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1" action="ppaction://hlinksldjump"/>
                        </a:rPr>
                        <a:t>700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2" action="ppaction://hlinksldjump"/>
                        </a:rPr>
                        <a:t>700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4804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+mn-lt"/>
                          <a:hlinkClick r:id="rId23" action="ppaction://hlinksldjump"/>
                        </a:rPr>
                        <a:t>800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4" action="ppaction://hlinksldjump"/>
                        </a:rPr>
                        <a:t>800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5" action="ppaction://hlinksldjump"/>
                        </a:rPr>
                        <a:t>800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400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latin typeface="+mn-lt"/>
                          <a:hlinkClick r:id="rId26" action="ppaction://hlinksldjump"/>
                        </a:rPr>
                        <a:t>900</a:t>
                      </a:r>
                      <a:endParaRPr lang="en-US" sz="1800" b="1" u="sng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7" action="ppaction://hlinksldjump"/>
                        </a:rPr>
                        <a:t>900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hlinkClick r:id="rId28" action="ppaction://hlinksldjump"/>
                        </a:rPr>
                        <a:t>900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Recovery Ready : 900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does blood sign look like if animal is hit in the lungs?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lvl="1"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Frothy, bubbly and slightly lighter red in color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Topics: 100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Wind and wet clothing can lead to what?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Hypothermia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 : 200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 What should you do for family and friends before going hunting?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Leave a hunting plan of where you are going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 : 300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should a good hunter prepare for before going hunting?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All types of weather and conditions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 : 400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does S.T.O.P. stand for when you are lost?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Stop, Think, Observe and Plan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 : 500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 Hypothermia is: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i="1" dirty="0" smtClean="0">
                <a:solidFill>
                  <a:srgbClr val="FFFF00"/>
                </a:solidFill>
              </a:rPr>
              <a:t>	 When the body loses heat faster than it can produce it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 : 600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 One of the most important things to do in giving first aid is?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Stop bleeding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 : 700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 You should always remove the arrow from a person before moving them?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Never, but take an example of the arrow to medical professionals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 : 800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does G.P.S. stand for?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Global Positioning System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Plan and </a:t>
            </a:r>
            <a:r>
              <a:rPr lang="en-US" dirty="0" err="1" smtClean="0">
                <a:solidFill>
                  <a:srgbClr val="FFFF00"/>
                </a:solidFill>
              </a:rPr>
              <a:t>Topo</a:t>
            </a:r>
            <a:r>
              <a:rPr lang="en-US" dirty="0" smtClean="0">
                <a:solidFill>
                  <a:srgbClr val="FFFF00"/>
                </a:solidFill>
              </a:rPr>
              <a:t> Topics : 900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is Declination?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 The difference between true north and magnetic north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Anatomy: 100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kills by causing massive bleeding or collapsing of the lungs?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i="1" dirty="0" smtClean="0">
                <a:solidFill>
                  <a:srgbClr val="FFFF00"/>
                </a:solidFill>
              </a:rPr>
              <a:t>The Arrow with </a:t>
            </a:r>
            <a:r>
              <a:rPr lang="en-US" i="1" dirty="0" err="1" smtClean="0">
                <a:solidFill>
                  <a:srgbClr val="FFFF00"/>
                </a:solidFill>
              </a:rPr>
              <a:t>broadhead</a:t>
            </a:r>
            <a:endParaRPr lang="en-US" dirty="0" smtClean="0">
              <a:solidFill>
                <a:srgbClr val="FFFF00"/>
              </a:solidFill>
            </a:endParaRPr>
          </a:p>
          <a:p>
            <a:pPr lvl="1" eaLnBrk="1" hangingPunct="1"/>
            <a:endParaRPr lang="en-US" dirty="0" smtClean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 : 200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The amount of blood on the ground determines if an animal has been fatally hit?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No – the body cavity may have to fill up or wound closed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 : 300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The best time to shoot is when the animal is facing you head-on?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False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 : 400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 It is ok to take risky shots, because an animal hit in non-vital area may survive?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r>
              <a:rPr lang="en-US" i="1" dirty="0" smtClean="0">
                <a:solidFill>
                  <a:srgbClr val="FFFF00"/>
                </a:solidFill>
              </a:rPr>
              <a:t>Never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60960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 : 500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The </a:t>
            </a:r>
            <a:r>
              <a:rPr lang="en-US" dirty="0" err="1" smtClean="0">
                <a:solidFill>
                  <a:srgbClr val="FFFF00"/>
                </a:solidFill>
              </a:rPr>
              <a:t>broadhead</a:t>
            </a:r>
            <a:r>
              <a:rPr lang="en-US" dirty="0" smtClean="0">
                <a:solidFill>
                  <a:srgbClr val="FFFF00"/>
                </a:solidFill>
              </a:rPr>
              <a:t> kills by?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Causing massive bleeding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 : 600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List the three main vital organs?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Heart, lungs and liver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Awesome Anatomy : 700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Question: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FFFF00"/>
                </a:solidFill>
              </a:rPr>
              <a:t>What do you do if you make a spine shot and the animal drops?</a:t>
            </a: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Answer</a:t>
            </a:r>
          </a:p>
          <a:p>
            <a:pPr eaLnBrk="1" hangingPunct="1">
              <a:buNone/>
            </a:pPr>
            <a:r>
              <a:rPr lang="en-US" i="1" dirty="0" smtClean="0">
                <a:solidFill>
                  <a:srgbClr val="FFFF00"/>
                </a:solidFill>
              </a:rPr>
              <a:t>	 Nock another arrow and shoot again in the vitals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0" y="5867400"/>
            <a:ext cx="990600" cy="457200"/>
          </a:xfrm>
          <a:prstGeom prst="leftArrow">
            <a:avLst>
              <a:gd name="adj1" fmla="val 92424"/>
              <a:gd name="adj2" fmla="val 59091"/>
            </a:avLst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289</Words>
  <Application>Microsoft Office PowerPoint</Application>
  <PresentationFormat>On-screen Show (4:3)</PresentationFormat>
  <Paragraphs>237</Paragraphs>
  <Slides>29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What do you remember?</vt:lpstr>
      <vt:lpstr>Awesome Anatomy: 100</vt:lpstr>
      <vt:lpstr>Awesome Anatomy : 200</vt:lpstr>
      <vt:lpstr>Awesome Anatomy : 300</vt:lpstr>
      <vt:lpstr>Awesome Anatomy : 400</vt:lpstr>
      <vt:lpstr>Awesome Anatomy : 500</vt:lpstr>
      <vt:lpstr>Awesome Anatomy : 600</vt:lpstr>
      <vt:lpstr>Awesome Anatomy : 700</vt:lpstr>
      <vt:lpstr>Awesome Anatomy : 800</vt:lpstr>
      <vt:lpstr>Awesome Anatomy : 900</vt:lpstr>
      <vt:lpstr>Recovery Ready: 100</vt:lpstr>
      <vt:lpstr>Recovery Ready : 200</vt:lpstr>
      <vt:lpstr>Recovery Ready : 300</vt:lpstr>
      <vt:lpstr>Recovery Ready : 400</vt:lpstr>
      <vt:lpstr>Recovery Ready : 500</vt:lpstr>
      <vt:lpstr>Recovery Ready : 600</vt:lpstr>
      <vt:lpstr>Recovery Ready : 700</vt:lpstr>
      <vt:lpstr>Recovery Ready : 800</vt:lpstr>
      <vt:lpstr>Recovery Ready : 900</vt:lpstr>
      <vt:lpstr>The Plan and Topo Topics: 100</vt:lpstr>
      <vt:lpstr>The Plan and Topo Topics : 200</vt:lpstr>
      <vt:lpstr>The Plan and Topo Topics : 300</vt:lpstr>
      <vt:lpstr>The Plan and Topo Topics : 400</vt:lpstr>
      <vt:lpstr>The Plan and Topo Topics : 500</vt:lpstr>
      <vt:lpstr>The Plan and Topo Topics : 600</vt:lpstr>
      <vt:lpstr>The Plan and Topo Topics : 700</vt:lpstr>
      <vt:lpstr>The Plan and Topo Topics : 800</vt:lpstr>
      <vt:lpstr>The Plan and Topo Topics : 900</vt:lpstr>
    </vt:vector>
  </TitlesOfParts>
  <Company>State of Montana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CF5014</dc:creator>
  <cp:lastModifiedBy>CF5014</cp:lastModifiedBy>
  <cp:revision>2</cp:revision>
  <dcterms:created xsi:type="dcterms:W3CDTF">2015-07-21T16:56:06Z</dcterms:created>
  <dcterms:modified xsi:type="dcterms:W3CDTF">2015-07-21T17:08:45Z</dcterms:modified>
</cp:coreProperties>
</file>