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84" r:id="rId6"/>
    <p:sldId id="259" r:id="rId7"/>
    <p:sldId id="287" r:id="rId8"/>
    <p:sldId id="288" r:id="rId9"/>
    <p:sldId id="289" r:id="rId10"/>
    <p:sldId id="291" r:id="rId11"/>
    <p:sldId id="292" r:id="rId12"/>
    <p:sldId id="293" r:id="rId13"/>
    <p:sldId id="294" r:id="rId14"/>
    <p:sldId id="296" r:id="rId15"/>
    <p:sldId id="297" r:id="rId16"/>
    <p:sldId id="298" r:id="rId17"/>
    <p:sldId id="299" r:id="rId18"/>
    <p:sldId id="301" r:id="rId19"/>
    <p:sldId id="302" r:id="rId20"/>
    <p:sldId id="303" r:id="rId21"/>
    <p:sldId id="304" r:id="rId22"/>
    <p:sldId id="306" r:id="rId23"/>
    <p:sldId id="307" r:id="rId24"/>
    <p:sldId id="308" r:id="rId25"/>
    <p:sldId id="309" r:id="rId26"/>
    <p:sldId id="310" r:id="rId27"/>
    <p:sldId id="311" r:id="rId28"/>
    <p:sldId id="312" r:id="rId29"/>
    <p:sldId id="313" r:id="rId30"/>
    <p:sldId id="314" r:id="rId31"/>
    <p:sldId id="315" r:id="rId32"/>
    <p:sldId id="316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75" d="100"/>
          <a:sy n="75" d="100"/>
        </p:scale>
        <p:origin x="-2664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88F5B-7464-4A71-93BD-74BABC0B28DC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CD46C-ACEF-4077-BD7B-A53503F36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CFD76-3D8B-445E-A316-6F10F076DA17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AF4A0-B9FD-4E31-B99B-CA7ACB914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75B78-64B0-4C7E-9ACC-60C2FFCB2238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EBF16-B73E-4B7A-BB98-B726220A8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61293-CCBE-42FE-A365-5DC537439ED1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4BBDB-4612-4BAF-978E-08859AA77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1574-20AB-42FF-AE35-9CBE27F55AAB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2FE88-10F1-41E0-AD83-DBBFC2E14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859AB-6300-4EEB-AA7F-0192FF6FECED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9E85D-D056-466B-A166-BD46286F0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2E538-3FD9-457A-A185-11B842AC877F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A9441-75F6-4B9D-A36B-56930379C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67246-9DBC-466E-A441-919A96CD74F7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FC870-39A2-4A93-9B47-6D1FB000A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9FB37-32D0-44A6-8E15-19D9FF3E773C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2C587-B660-487D-AE45-83FEDC067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12D68-C34A-43B4-8161-80D61DA3FDB2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6FFF1-F945-4070-BFFC-22AA19278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C76FE-7DC0-445D-998E-360637500B50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87102-68DD-4F60-9CD6-2174B19B7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CF9BD3-13DA-46B7-95C3-3A2E2182DE88}" type="datetimeFigureOut">
              <a:rPr lang="en-US"/>
              <a:pPr>
                <a:defRPr/>
              </a:pPr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5D0FAF-73CD-47E2-B196-BCD20FA09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24.xml"/><Relationship Id="rId18" Type="http://schemas.openxmlformats.org/officeDocument/2006/relationships/slide" Target="slide17.xml"/><Relationship Id="rId26" Type="http://schemas.openxmlformats.org/officeDocument/2006/relationships/slide" Target="slide11.xml"/><Relationship Id="rId3" Type="http://schemas.openxmlformats.org/officeDocument/2006/relationships/slide" Target="slide12.xml"/><Relationship Id="rId21" Type="http://schemas.openxmlformats.org/officeDocument/2006/relationships/slide" Target="slide18.xml"/><Relationship Id="rId7" Type="http://schemas.openxmlformats.org/officeDocument/2006/relationships/slide" Target="slide22.xml"/><Relationship Id="rId12" Type="http://schemas.openxmlformats.org/officeDocument/2006/relationships/slide" Target="slide15.xml"/><Relationship Id="rId17" Type="http://schemas.openxmlformats.org/officeDocument/2006/relationships/slide" Target="slide8.xml"/><Relationship Id="rId25" Type="http://schemas.openxmlformats.org/officeDocument/2006/relationships/slide" Target="slide28.xml"/><Relationship Id="rId2" Type="http://schemas.openxmlformats.org/officeDocument/2006/relationships/slide" Target="slide3.xml"/><Relationship Id="rId16" Type="http://schemas.openxmlformats.org/officeDocument/2006/relationships/slide" Target="slide25.xml"/><Relationship Id="rId20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slide" Target="slide6.xml"/><Relationship Id="rId24" Type="http://schemas.openxmlformats.org/officeDocument/2006/relationships/slide" Target="slide19.xml"/><Relationship Id="rId5" Type="http://schemas.openxmlformats.org/officeDocument/2006/relationships/slide" Target="slide4.xml"/><Relationship Id="rId15" Type="http://schemas.openxmlformats.org/officeDocument/2006/relationships/slide" Target="slide16.xml"/><Relationship Id="rId23" Type="http://schemas.openxmlformats.org/officeDocument/2006/relationships/slide" Target="slide10.xml"/><Relationship Id="rId28" Type="http://schemas.openxmlformats.org/officeDocument/2006/relationships/slide" Target="slide29.xml"/><Relationship Id="rId10" Type="http://schemas.openxmlformats.org/officeDocument/2006/relationships/slide" Target="slide23.xml"/><Relationship Id="rId19" Type="http://schemas.openxmlformats.org/officeDocument/2006/relationships/slide" Target="slide26.xml"/><Relationship Id="rId4" Type="http://schemas.openxmlformats.org/officeDocument/2006/relationships/slide" Target="slide21.xml"/><Relationship Id="rId9" Type="http://schemas.openxmlformats.org/officeDocument/2006/relationships/slide" Target="slide14.xml"/><Relationship Id="rId14" Type="http://schemas.openxmlformats.org/officeDocument/2006/relationships/slide" Target="slide7.xml"/><Relationship Id="rId22" Type="http://schemas.openxmlformats.org/officeDocument/2006/relationships/slide" Target="slide27.xml"/><Relationship Id="rId27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pps.k12.pa.us/143110127104733313/lib/143110127104733313/Distance%20Learning/Pictures/Jeopard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447800" y="990600"/>
            <a:ext cx="6400800" cy="1295400"/>
          </a:xfrm>
        </p:spPr>
        <p:txBody>
          <a:bodyPr/>
          <a:lstStyle/>
          <a:p>
            <a:pPr eaLnBrk="1" hangingPunct="1"/>
            <a:r>
              <a:rPr lang="en-US" sz="4400" smtClean="0">
                <a:solidFill>
                  <a:srgbClr val="FFFF00"/>
                </a:solidFill>
              </a:rPr>
              <a:t>Bowhunter Education</a:t>
            </a: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400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371600" y="381000"/>
            <a:ext cx="70104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7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467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Bow Paradox : 800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is the “Archers Paradox”?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i="1" dirty="0" smtClean="0">
                <a:solidFill>
                  <a:srgbClr val="FFFF00"/>
                </a:solidFill>
              </a:rPr>
              <a:t>The bending of the arrow and recovery of flight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143000" y="228600"/>
            <a:ext cx="7239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91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315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Bow Paradox : 900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Is it legal in Montana to use a </a:t>
            </a:r>
            <a:r>
              <a:rPr lang="en-US" dirty="0" err="1" smtClean="0">
                <a:solidFill>
                  <a:srgbClr val="FFFF00"/>
                </a:solidFill>
              </a:rPr>
              <a:t>broadhead</a:t>
            </a:r>
            <a:r>
              <a:rPr lang="en-US" dirty="0" smtClean="0">
                <a:solidFill>
                  <a:srgbClr val="FFFF00"/>
                </a:solidFill>
              </a:rPr>
              <a:t> that has explosives in it, because it kills more quickly?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No – that is illegal in Montana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914400" y="152400"/>
            <a:ext cx="7696200" cy="11430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5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315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Practical Preparation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: 100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What body positions and distances should </a:t>
            </a:r>
            <a:r>
              <a:rPr lang="en-US" dirty="0" err="1" smtClean="0">
                <a:solidFill>
                  <a:srgbClr val="FFFF00"/>
                </a:solidFill>
              </a:rPr>
              <a:t>bowhunter’s</a:t>
            </a:r>
            <a:r>
              <a:rPr lang="en-US" dirty="0" smtClean="0">
                <a:solidFill>
                  <a:srgbClr val="FFFF00"/>
                </a:solidFill>
              </a:rPr>
              <a:t> practice from before season?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Many of each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914400" y="457200"/>
            <a:ext cx="73914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5438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Practical Preparation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200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What can increase your chances of success in a hunting area?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i="1" dirty="0" smtClean="0">
                <a:solidFill>
                  <a:srgbClr val="FFFF00"/>
                </a:solidFill>
              </a:rPr>
              <a:t>Scouting the area and learning about the species you are hunting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524000" y="381000"/>
            <a:ext cx="67818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63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2390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Practical Preparation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300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FF00"/>
                </a:solidFill>
              </a:rPr>
              <a:t>A responsible bow hunter limits their personal effective shooting range to how many yards maximum in cover and open area?</a:t>
            </a:r>
          </a:p>
          <a:p>
            <a:pPr eaLnBrk="1" hangingPunct="1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30 yards in cover and 40 yards in open area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066800" y="304800"/>
            <a:ext cx="73152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87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Practical Preparation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400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What is the most important aspect to being an accurate bow hunter?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Practice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066800" y="304800"/>
            <a:ext cx="7239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6200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Practical Preparation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500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Practicing shooting your bow is necessary because the law requires it?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No, because an ethical hunter practices for a quick clean kill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447800" y="381000"/>
            <a:ext cx="69342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435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848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Practical Preparation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600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Shooting from several angles, distances and positions leads to what?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Good shooting skills and ethical harvests of game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066800" y="381000"/>
            <a:ext cx="7239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59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086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Practical Preparation: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700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Bow hunter’s success is mainly due to good camouflage clothes and equipment?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No, personal skill, accurate shooting and practice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219200" y="457200"/>
            <a:ext cx="70104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83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Practical Preparation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800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You can consistently hit the vital area up to 40 yards 9 of 10 times, is your personal effective shooting range 30 yards?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No - 40 yards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873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do you remember?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514600" y="1143000"/>
          <a:ext cx="4267200" cy="5086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524000"/>
                <a:gridCol w="1371600"/>
              </a:tblGrid>
              <a:tr h="819595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BOW PARADOX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PRACTICAL PREPARATION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METHODS AND STANDS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2" action="ppaction://hlinksldjump"/>
                        </a:rPr>
                        <a:t>100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3" action="ppaction://hlinksldjump"/>
                        </a:rPr>
                        <a:t>100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4" action="ppaction://hlinksldjump"/>
                        </a:rPr>
                        <a:t>100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9520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5" action="ppaction://hlinksldjump"/>
                        </a:rPr>
                        <a:t>200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6" action="ppaction://hlinksldjump"/>
                        </a:rPr>
                        <a:t>200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7" action="ppaction://hlinksldjump"/>
                        </a:rPr>
                        <a:t>200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57159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8" action="ppaction://hlinksldjump"/>
                        </a:rPr>
                        <a:t>300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9" action="ppaction://hlinksldjump"/>
                        </a:rPr>
                        <a:t>300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10" action="ppaction://hlinksldjump"/>
                        </a:rPr>
                        <a:t>300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5211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11" action="ppaction://hlinksldjump"/>
                        </a:rPr>
                        <a:t>400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12" action="ppaction://hlinksldjump"/>
                        </a:rPr>
                        <a:t>400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13" action="ppaction://hlinksldjump"/>
                        </a:rPr>
                        <a:t>400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694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4" action="ppaction://hlinksldjump"/>
                        </a:rPr>
                        <a:t>500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5" action="ppaction://hlinksldjump"/>
                        </a:rPr>
                        <a:t>500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6" action="ppaction://hlinksldjump"/>
                        </a:rPr>
                        <a:t>500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7" action="ppaction://hlinksldjump"/>
                        </a:rPr>
                        <a:t>600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8" action="ppaction://hlinksldjump"/>
                        </a:rPr>
                        <a:t>600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9" action="ppaction://hlinksldjump"/>
                        </a:rPr>
                        <a:t>600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0" action="ppaction://hlinksldjump"/>
                        </a:rPr>
                        <a:t>700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1" action="ppaction://hlinksldjump"/>
                        </a:rPr>
                        <a:t>700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2" action="ppaction://hlinksldjump"/>
                        </a:rPr>
                        <a:t>700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3" action="ppaction://hlinksldjump"/>
                        </a:rPr>
                        <a:t>800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4" action="ppaction://hlinksldjump"/>
                        </a:rPr>
                        <a:t>800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5" action="ppaction://hlinksldjump"/>
                        </a:rPr>
                        <a:t>800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6" action="ppaction://hlinksldjump"/>
                        </a:rPr>
                        <a:t>900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7" action="ppaction://hlinksldjump"/>
                        </a:rPr>
                        <a:t>900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8" action="ppaction://hlinksldjump"/>
                        </a:rPr>
                        <a:t>900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838200" y="228600"/>
            <a:ext cx="75438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07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696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Practical Preparation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 900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When you switch to shooting your </a:t>
            </a:r>
            <a:r>
              <a:rPr lang="en-US" dirty="0" err="1" smtClean="0">
                <a:solidFill>
                  <a:srgbClr val="FFFF00"/>
                </a:solidFill>
              </a:rPr>
              <a:t>broadheads</a:t>
            </a:r>
            <a:r>
              <a:rPr lang="en-US" dirty="0" smtClean="0">
                <a:solidFill>
                  <a:srgbClr val="FFFF00"/>
                </a:solidFill>
              </a:rPr>
              <a:t> before season, what needs to be done?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Check for accuracy and shot impact point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828800" y="228600"/>
            <a:ext cx="6477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31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6705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Methods and Stands: 100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 What are the three methods of bow hunting?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Still hunting, stalking and glassing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381000" y="457200"/>
            <a:ext cx="80772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5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153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Methods and Stands : 200</a:t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Name three types of tree stands?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Hang on, climbing and ladder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7620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Methods and Stands : 300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What is a pit blind?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Small hole dug in ground waist height by vegetation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Methods and Stands : 400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What are major disadvantages of ground blinds?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Human smell, movement or noise at ground level 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Left Arrow 5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Methods and Stands : 500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 What are most important items when hunting from a tree stand?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Safety harness and haul line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52400" y="6324600"/>
            <a:ext cx="81280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6248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Methods and Stands : 600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Name number one cause of accidents in bow hunting?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Falls from tree stands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Methods and Stands : 700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does T.M.A. stand for?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Treestand</a:t>
            </a:r>
            <a:r>
              <a:rPr lang="en-US" i="1" dirty="0" smtClean="0">
                <a:solidFill>
                  <a:srgbClr val="FFFF00"/>
                </a:solidFill>
              </a:rPr>
              <a:t> Manufacturers Association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Methods and Stands : 800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 What does F.A.S stand for?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Fall Arrest System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Methods and Stands : 900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When shooting up or down angles, what distance do you aim for?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The horizontal distance, not the line of sight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676400" y="381000"/>
            <a:ext cx="61722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1600200" y="228600"/>
            <a:ext cx="6172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Bow Paradox: 100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What are the basic parts of the bow?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Limbs, handle or riser, and string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2057400" y="381000"/>
            <a:ext cx="58674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6248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Bow Paradox :  200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 algn="ctr"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What is recommended to attach your </a:t>
            </a:r>
            <a:r>
              <a:rPr lang="en-US" dirty="0" err="1" smtClean="0">
                <a:solidFill>
                  <a:srgbClr val="FFFF00"/>
                </a:solidFill>
              </a:rPr>
              <a:t>broadhead</a:t>
            </a:r>
            <a:r>
              <a:rPr lang="en-US" dirty="0" smtClean="0">
                <a:solidFill>
                  <a:srgbClr val="FFFF00"/>
                </a:solidFill>
              </a:rPr>
              <a:t> to the arrow? </a:t>
            </a:r>
          </a:p>
          <a:p>
            <a:pPr algn="ctr" eaLnBrk="1" hangingPunct="1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algn="ctr"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</a:t>
            </a:r>
            <a:r>
              <a:rPr lang="en-US" i="1" dirty="0" err="1" smtClean="0">
                <a:solidFill>
                  <a:srgbClr val="FFFF00"/>
                </a:solidFill>
              </a:rPr>
              <a:t>Broadhead</a:t>
            </a:r>
            <a:r>
              <a:rPr lang="en-US" i="1" dirty="0" smtClean="0">
                <a:solidFill>
                  <a:srgbClr val="FFFF00"/>
                </a:solidFill>
              </a:rPr>
              <a:t> wrench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8" name="Left Arrow 7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295400" y="457200"/>
            <a:ext cx="67818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6172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Bow Paradox : 300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Do identical weight </a:t>
            </a:r>
            <a:r>
              <a:rPr lang="en-US" dirty="0" err="1" smtClean="0">
                <a:solidFill>
                  <a:srgbClr val="FFFF00"/>
                </a:solidFill>
              </a:rPr>
              <a:t>broadheads</a:t>
            </a:r>
            <a:r>
              <a:rPr lang="en-US" dirty="0" smtClean="0">
                <a:solidFill>
                  <a:srgbClr val="FFFF00"/>
                </a:solidFill>
              </a:rPr>
              <a:t> and field points shot from the same bow with identical arrows always have the same target impact point?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No – always check before hunting with them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8" name="Left Arrow 7">
            <a:hlinkClick r:id="rId2" action="ppaction://hlinksldjump"/>
          </p:cNvPr>
          <p:cNvSpPr/>
          <p:nvPr/>
        </p:nvSpPr>
        <p:spPr>
          <a:xfrm>
            <a:off x="228600" y="60198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524000" y="381000"/>
            <a:ext cx="69342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5438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Bow Paradox : 400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How stiff an arrow is, is called what?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i="1" dirty="0" smtClean="0">
                <a:solidFill>
                  <a:srgbClr val="FFFF00"/>
                </a:solidFill>
              </a:rPr>
              <a:t>Arrow Spine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228600" y="6248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152400" y="6248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600200" y="381000"/>
            <a:ext cx="65532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6934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Bow Paradox : 500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Why is being able to judge distance important for hunting with the bow?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To avoid missing or wounding an animal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676400" y="381000"/>
            <a:ext cx="65532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467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Bow Paradox : 600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Name two crucial components to match your bow to your ability to shoot well?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 Draw weight and draw length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371600" y="228600"/>
            <a:ext cx="70866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3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80010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Bow Paradox : 700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Flu </a:t>
            </a:r>
            <a:r>
              <a:rPr lang="en-US" dirty="0" err="1" smtClean="0">
                <a:solidFill>
                  <a:srgbClr val="FFFF00"/>
                </a:solidFill>
              </a:rPr>
              <a:t>Flu</a:t>
            </a:r>
            <a:r>
              <a:rPr lang="en-US" dirty="0" smtClean="0">
                <a:solidFill>
                  <a:srgbClr val="FFFF00"/>
                </a:solidFill>
              </a:rPr>
              <a:t> arrow fletching are designed to what purpose?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Slow arrow down to use on small game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P03000494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BC04C0C-F525-4270-8557-2608711BD02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235F98E-3561-431A-BD1A-FEE79EAF1316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3.xml><?xml version="1.0" encoding="utf-8"?>
<ds:datastoreItem xmlns:ds="http://schemas.openxmlformats.org/officeDocument/2006/customXml" ds:itemID="{8C5D60DC-E93B-4C50-8229-0717C8FF76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TP030004943</Template>
  <TotalTime>317</TotalTime>
  <Words>424</Words>
  <Application>Microsoft Office PowerPoint</Application>
  <PresentationFormat>On-screen Show (4:3)</PresentationFormat>
  <Paragraphs>234</Paragraphs>
  <Slides>29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TP030004943</vt:lpstr>
      <vt:lpstr>Slide 1</vt:lpstr>
      <vt:lpstr>What do you remember?</vt:lpstr>
      <vt:lpstr>Bow Paradox: 100</vt:lpstr>
      <vt:lpstr>Bow Paradox :  200</vt:lpstr>
      <vt:lpstr>Bow Paradox : 300</vt:lpstr>
      <vt:lpstr>Bow Paradox : 400</vt:lpstr>
      <vt:lpstr>Bow Paradox : 500</vt:lpstr>
      <vt:lpstr>Bow Paradox : 600</vt:lpstr>
      <vt:lpstr>Bow Paradox : 700</vt:lpstr>
      <vt:lpstr>Bow Paradox : 800</vt:lpstr>
      <vt:lpstr>Bow Paradox : 900</vt:lpstr>
      <vt:lpstr>Practical Preparation : 100</vt:lpstr>
      <vt:lpstr>Practical Preparation 200</vt:lpstr>
      <vt:lpstr>Practical Preparation 300</vt:lpstr>
      <vt:lpstr>Practical Preparation 400</vt:lpstr>
      <vt:lpstr>Practical Preparation 500</vt:lpstr>
      <vt:lpstr>Practical Preparation 600</vt:lpstr>
      <vt:lpstr>Practical Preparation: 700</vt:lpstr>
      <vt:lpstr>Practical Preparation 800</vt:lpstr>
      <vt:lpstr>Practical Preparation  900</vt:lpstr>
      <vt:lpstr>Methods and Stands: 100</vt:lpstr>
      <vt:lpstr>Methods and Stands : 200 </vt:lpstr>
      <vt:lpstr>Methods and Stands : 300</vt:lpstr>
      <vt:lpstr>Methods and Stands : 400</vt:lpstr>
      <vt:lpstr>Methods and Stands : 500</vt:lpstr>
      <vt:lpstr>Methods and Stands : 600</vt:lpstr>
      <vt:lpstr>Methods and Stands : 700</vt:lpstr>
      <vt:lpstr>Methods and Stands : 800</vt:lpstr>
      <vt:lpstr>Methods and Stands : 900</vt:lpstr>
    </vt:vector>
  </TitlesOfParts>
  <Company>Information Technology and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HRANKIN</dc:creator>
  <cp:lastModifiedBy>CF5014</cp:lastModifiedBy>
  <cp:revision>51</cp:revision>
  <dcterms:created xsi:type="dcterms:W3CDTF">2011-03-18T19:34:09Z</dcterms:created>
  <dcterms:modified xsi:type="dcterms:W3CDTF">2015-07-21T16:52:05Z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TC300049439990</vt:lpwstr>
  </property>
</Properties>
</file>